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332" r:id="rId4"/>
    <p:sldId id="330" r:id="rId5"/>
    <p:sldId id="333" r:id="rId6"/>
    <p:sldId id="317" r:id="rId7"/>
    <p:sldId id="334" r:id="rId8"/>
    <p:sldId id="319" r:id="rId9"/>
    <p:sldId id="320" r:id="rId10"/>
    <p:sldId id="321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ns, Jeannine" initials="EJ" lastIdx="1" clrIdx="0">
    <p:extLst>
      <p:ext uri="{19B8F6BF-5375-455C-9EA6-DF929625EA0E}">
        <p15:presenceInfo xmlns:p15="http://schemas.microsoft.com/office/powerpoint/2012/main" userId="S-1-5-21-148055195-1896420979-943750798-458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4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145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5CEE-9474-7A43-BDE6-E30E1F0296EE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FB64-14C0-C945-8186-CB2AE7B04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9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5CEE-9474-7A43-BDE6-E30E1F0296EE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FB64-14C0-C945-8186-CB2AE7B04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86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5CEE-9474-7A43-BDE6-E30E1F0296EE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FB64-14C0-C945-8186-CB2AE7B04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04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5CEE-9474-7A43-BDE6-E30E1F0296EE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FB64-14C0-C945-8186-CB2AE7B04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9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5CEE-9474-7A43-BDE6-E30E1F0296EE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FB64-14C0-C945-8186-CB2AE7B04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80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5CEE-9474-7A43-BDE6-E30E1F0296EE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FB64-14C0-C945-8186-CB2AE7B04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49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5CEE-9474-7A43-BDE6-E30E1F0296EE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FB64-14C0-C945-8186-CB2AE7B04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74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5CEE-9474-7A43-BDE6-E30E1F0296EE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FB64-14C0-C945-8186-CB2AE7B04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06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5CEE-9474-7A43-BDE6-E30E1F0296EE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FB64-14C0-C945-8186-CB2AE7B04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77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5CEE-9474-7A43-BDE6-E30E1F0296EE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FB64-14C0-C945-8186-CB2AE7B04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9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5CEE-9474-7A43-BDE6-E30E1F0296EE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FB64-14C0-C945-8186-CB2AE7B04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8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85CEE-9474-7A43-BDE6-E30E1F0296EE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DFB64-14C0-C945-8186-CB2AE7B04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j.gov/labor/earnedsick/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03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455332"/>
            <a:ext cx="9144000" cy="820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 Paid Sick Leave Act (NJPSLA)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580" y="1466532"/>
            <a:ext cx="571500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8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86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" y="361621"/>
            <a:ext cx="9144000" cy="1328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Student Employment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(non-Federal Work Study )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46303" y="2720351"/>
            <a:ext cx="7223377" cy="177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Hiring Managers verify eligibility of funds with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Budget Office </a:t>
            </a:r>
          </a:p>
          <a:p>
            <a:pPr marL="742950" indent="-742950" algn="l">
              <a:buFont typeface="Wingdings" panose="05000000000000000000" pitchFamily="2" charset="2"/>
              <a:buChar char="q"/>
            </a:pP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l"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and Hiring Managers complete required forms</a:t>
            </a:r>
          </a:p>
          <a:p>
            <a:pPr marL="742950" indent="-742950" algn="l">
              <a:buFont typeface="Wingdings" panose="05000000000000000000" pitchFamily="2" charset="2"/>
              <a:buChar char="q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l"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Hire student or rehire/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xtend student’s assignment using the appropriate web based system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6272" y="2074020"/>
            <a:ext cx="7411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Employment Process Overview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17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" y="361621"/>
            <a:ext cx="9144000" cy="1328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 smtClean="0">
              <a:solidFill>
                <a:srgbClr val="E54D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I hire my student(s)?</a:t>
            </a:r>
          </a:p>
          <a:p>
            <a:endParaRPr lang="en-US" sz="3600" b="1" dirty="0">
              <a:solidFill>
                <a:srgbClr val="E54D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87020" y="1727769"/>
            <a:ext cx="3851844" cy="2680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HIRE</a:t>
            </a:r>
          </a:p>
          <a:p>
            <a:pPr marL="742950" indent="-742950" algn="l">
              <a:buFont typeface="Wingdings" panose="05000000000000000000" pitchFamily="2" charset="2"/>
              <a:buChar char="ü"/>
            </a:pP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l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student that has not worked on campus, or has not worked in the same position in the same department previously</a:t>
            </a:r>
          </a:p>
          <a:p>
            <a:pPr algn="l"/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l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Processed via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Resources Action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 (HRAF)</a:t>
            </a:r>
          </a:p>
          <a:p>
            <a:pPr algn="l"/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l">
              <a:buFont typeface="Wingdings" panose="05000000000000000000" pitchFamily="2" charset="2"/>
              <a:buChar char="ü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Generated in HireTouch</a:t>
            </a:r>
          </a:p>
          <a:p>
            <a:pPr marL="742950" indent="-742950" algn="l">
              <a:buFont typeface="Wingdings" panose="05000000000000000000" pitchFamily="2" charset="2"/>
              <a:buChar char="ü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168766" y="1824099"/>
            <a:ext cx="3761873" cy="2074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REHIRES/ EXTENSIONS</a:t>
            </a:r>
          </a:p>
          <a:p>
            <a:pPr marL="742950" indent="-742950" algn="l">
              <a:buFont typeface="Wingdings" panose="05000000000000000000" pitchFamily="2" charset="2"/>
              <a:buChar char="ü"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l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student that has already worked in the same position in the same Department previously</a:t>
            </a:r>
          </a:p>
          <a:p>
            <a:pPr marL="742950" indent="-742950" algn="l">
              <a:buFont typeface="Wingdings" panose="05000000000000000000" pitchFamily="2" charset="2"/>
              <a:buChar char="ü"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l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Processed via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 Human Resources Action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 (eHRAF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l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Generated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WP Connect</a:t>
            </a:r>
          </a:p>
          <a:p>
            <a:pPr algn="l"/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89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" y="361621"/>
            <a:ext cx="9144000" cy="1328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eHRAF – new for Fall 2021! 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502" y="1710820"/>
            <a:ext cx="7332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What is it used for?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9016" y="2493781"/>
            <a:ext cx="733245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eHRAF, located in WP Connect, is designed for Hiring Managers to: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Extend existing student employment assignments</a:t>
            </a:r>
          </a:p>
          <a:p>
            <a:endParaRPr lang="en-US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Only to be used for students that have already worked in the same Department and in the same </a:t>
            </a:r>
            <a:r>
              <a:rPr lang="en-US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title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04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361621"/>
            <a:ext cx="9144000" cy="94741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system should I use?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1309036"/>
            <a:ext cx="8875059" cy="554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6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2796397"/>
            <a:ext cx="9144000" cy="1516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61621"/>
            <a:ext cx="9144000" cy="1328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Reminders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32" y="3298649"/>
            <a:ext cx="2029345" cy="13775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70137" y="2273770"/>
            <a:ext cx="51524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Please be sure when entering the Start and End Date for the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RAF it must fall within the current Fiscal Year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Please refer to the payroll schedule published on our website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0137" y="3672952"/>
            <a:ext cx="51524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Hourly Rate of Pay should be coordinated with the Budget Office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*** Please note that the State Minimum Wage will continue to increase each January until the minimum wage hits $15.00 per hour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35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2796397"/>
            <a:ext cx="9144000" cy="1516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61621"/>
            <a:ext cx="9144000" cy="1328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students get paid sick leave?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3789" y="2223436"/>
            <a:ext cx="6179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Please review the following slides to learn more about the 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Jersey Paid Sick Leave Act (NJ PSLA)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32" y="3746469"/>
            <a:ext cx="8253536" cy="274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2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455332"/>
            <a:ext cx="9144000" cy="820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 Paid Sick Leave Act (NJPSLA)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5441" y="1419726"/>
            <a:ext cx="8534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 Entitlements: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time employees begin to accrue paid time off beginning October 29, 2018 or upon hire, whichever is later, under the following terms and conditions: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Employees accrue one hour of paid time off for every thirty (30) hours actually worked.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Employees can earn a maximum of 40 hours of paid time off over a 12 month “benefit year”. William Paterson University’s benefit year commences on July 1 and ends June 30.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Employees may carry over any earned but unused paid sick leave balance into the next year but are limited to 40 hours per benefit year.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Employees are not entitled to any payout for accumulated but unused paid time off upon separation voluntarily or involuntarily. If the employee is reinstated by the University within 6 months of the separation date, then all of the employee’s unused sick time will be reinstated.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58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455332"/>
            <a:ext cx="9144000" cy="820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 Paid Sick Leave Act (NJPSLA)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6079" y="1622926"/>
            <a:ext cx="84328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Employees can use earned sick leave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diagnosis, care, treatment of, recovery from their own or their family member’s mental or physical illness, injury, or other adverse health condition or for preventative medical care;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treatment/counseling/services for domestic or sexual violence in connection with themselves or family member;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closure of employee’s workplace or child’s school/care by order of public officials, or presence of them/family member in community would jeopardize health of others; and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attend a school-related conference, meeting, function or other event requested or required by child’s school or regarding care of child’s health condition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more information: </a:t>
            </a:r>
          </a:p>
          <a:p>
            <a:r>
              <a:rPr lang="en-US" sz="1600" dirty="0" smtClean="0">
                <a:hlinkClick r:id="rId3"/>
              </a:rPr>
              <a:t>https</a:t>
            </a:r>
            <a:r>
              <a:rPr lang="en-US" sz="1600" dirty="0">
                <a:hlinkClick r:id="rId3"/>
              </a:rPr>
              <a:t>://www.nj.gov/labor/earnedsick/</a:t>
            </a:r>
            <a:endParaRPr lang="en-US" sz="1600" dirty="0"/>
          </a:p>
          <a:p>
            <a:pPr lvl="0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80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TemplateNoWillPow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WhiteTemplate (2)</Template>
  <TotalTime>20435</TotalTime>
  <Words>581</Words>
  <Application>Microsoft Office PowerPoint</Application>
  <PresentationFormat>On-screen Show (4:3)</PresentationFormat>
  <Paragraphs>72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WhiteTemplateNoWillPower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William Paterson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Evans, Jeannine</dc:creator>
  <cp:lastModifiedBy>Thomas, Tensa</cp:lastModifiedBy>
  <cp:revision>82</cp:revision>
  <dcterms:created xsi:type="dcterms:W3CDTF">2019-05-07T18:40:25Z</dcterms:created>
  <dcterms:modified xsi:type="dcterms:W3CDTF">2021-08-05T17:02:01Z</dcterms:modified>
</cp:coreProperties>
</file>